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313" r:id="rId4"/>
    <p:sldId id="282" r:id="rId5"/>
    <p:sldId id="331" r:id="rId6"/>
    <p:sldId id="259" r:id="rId7"/>
    <p:sldId id="332" r:id="rId8"/>
    <p:sldId id="280" r:id="rId9"/>
    <p:sldId id="260" r:id="rId10"/>
    <p:sldId id="333" r:id="rId11"/>
    <p:sldId id="283" r:id="rId12"/>
    <p:sldId id="264" r:id="rId13"/>
    <p:sldId id="308" r:id="rId14"/>
    <p:sldId id="362" r:id="rId15"/>
    <p:sldId id="363" r:id="rId16"/>
    <p:sldId id="340" r:id="rId17"/>
    <p:sldId id="341" r:id="rId18"/>
    <p:sldId id="342" r:id="rId19"/>
    <p:sldId id="343" r:id="rId20"/>
    <p:sldId id="344" r:id="rId21"/>
    <p:sldId id="361" r:id="rId22"/>
    <p:sldId id="315" r:id="rId23"/>
    <p:sldId id="356" r:id="rId24"/>
    <p:sldId id="355" r:id="rId25"/>
    <p:sldId id="353" r:id="rId26"/>
    <p:sldId id="352" r:id="rId27"/>
    <p:sldId id="351" r:id="rId28"/>
    <p:sldId id="350" r:id="rId29"/>
    <p:sldId id="349" r:id="rId30"/>
    <p:sldId id="348" r:id="rId31"/>
    <p:sldId id="347" r:id="rId32"/>
    <p:sldId id="357" r:id="rId33"/>
    <p:sldId id="358" r:id="rId34"/>
    <p:sldId id="359" r:id="rId35"/>
    <p:sldId id="360" r:id="rId36"/>
    <p:sldId id="364" r:id="rId37"/>
    <p:sldId id="277" r:id="rId38"/>
    <p:sldId id="279" r:id="rId3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5835" autoAdjust="0"/>
  </p:normalViewPr>
  <p:slideViewPr>
    <p:cSldViewPr>
      <p:cViewPr>
        <p:scale>
          <a:sx n="93" d="100"/>
          <a:sy n="93" d="100"/>
        </p:scale>
        <p:origin x="-215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82DF3-50F9-47C0-82B7-553383450B4F}" type="datetimeFigureOut">
              <a:rPr lang="pl-PL" smtClean="0"/>
              <a:pPr/>
              <a:t>2017-11-16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61DA3-001D-48D7-829D-BADBE840CA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706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C27A3-0830-4151-9BB4-9552A75F75D3}" type="datetimeFigureOut">
              <a:rPr lang="pl-PL" smtClean="0"/>
              <a:pPr/>
              <a:t>2017-11-16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59B2E-9172-4CC3-A026-306A219BF2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9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9B2E-9172-4CC3-A026-306A219BF238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893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9B2E-9172-4CC3-A026-306A219BF238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8516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Cel główny jest zgodny działaniem Cyfryzacja procesów </a:t>
            </a:r>
            <a:r>
              <a:rPr lang="pl-PL" dirty="0" err="1" smtClean="0"/>
              <a:t>back-office</a:t>
            </a:r>
            <a:r>
              <a:rPr lang="pl-PL" dirty="0" smtClean="0"/>
              <a:t> w administracji rządowej, </a:t>
            </a:r>
          </a:p>
          <a:p>
            <a:pPr algn="ctr"/>
            <a:r>
              <a:rPr lang="pl-PL" dirty="0" smtClean="0"/>
              <a:t>Działanie 2.2 w Osi priorytetowej II – E-administracja i otwarty rząd Programu Operacyjnego Polska Cyfrowa na lata 2014 – 2020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9B2E-9172-4CC3-A026-306A219BF238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216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FIS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Służba Informacji Powietrznej</a:t>
            </a:r>
            <a:endParaRPr lang="pl-PL" dirty="0" smtClean="0"/>
          </a:p>
          <a:p>
            <a:r>
              <a:rPr lang="pl-PL" dirty="0" smtClean="0"/>
              <a:t>AFIS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Służba Lotniskowej Informacji Powietrznej</a:t>
            </a:r>
            <a:endParaRPr lang="pl-PL" dirty="0" smtClean="0"/>
          </a:p>
          <a:p>
            <a:r>
              <a:rPr lang="pl-PL" dirty="0" smtClean="0"/>
              <a:t>UAVO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Operator bezzałogowego statku powietrznego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9B2E-9172-4CC3-A026-306A219BF238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211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AOC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Certyfikat Przewoźnika Lotniczego</a:t>
            </a:r>
            <a:endParaRPr lang="pl-PL" dirty="0" smtClean="0"/>
          </a:p>
          <a:p>
            <a:r>
              <a:rPr lang="pl-PL" dirty="0" smtClean="0"/>
              <a:t>AWC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Certyfikat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Usług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Lotniczych</a:t>
            </a:r>
            <a:endParaRPr lang="pl-PL" dirty="0" smtClean="0"/>
          </a:p>
          <a:p>
            <a:r>
              <a:rPr lang="pl-PL" dirty="0" smtClean="0"/>
              <a:t>SPO </a:t>
            </a:r>
            <a:r>
              <a:rPr lang="pl-PL" dirty="0" smtClean="0"/>
              <a:t>HR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Operacje specjalistyczne wysokiego ryzyka</a:t>
            </a:r>
            <a:endParaRPr lang="pl-PL" dirty="0" smtClean="0"/>
          </a:p>
          <a:p>
            <a:r>
              <a:rPr lang="pl-PL" dirty="0" smtClean="0"/>
              <a:t>AHAC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Certyfikat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obsługi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naziemnej</a:t>
            </a:r>
            <a:endParaRPr lang="pl-PL" dirty="0" smtClean="0"/>
          </a:p>
          <a:p>
            <a:r>
              <a:rPr lang="pl-PL" dirty="0" smtClean="0"/>
              <a:t>SPO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Operacje specjalistyczne</a:t>
            </a:r>
            <a:endParaRPr lang="pl-PL" dirty="0" smtClean="0"/>
          </a:p>
          <a:p>
            <a:r>
              <a:rPr lang="pl-PL" dirty="0" smtClean="0"/>
              <a:t>NCC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Niezarobkowe operacje przy użyciu skomplikowanych technicznie statków powietrznych</a:t>
            </a:r>
            <a:endParaRPr lang="pl-PL" dirty="0" smtClean="0"/>
          </a:p>
          <a:p>
            <a:r>
              <a:rPr lang="pl-PL" dirty="0" smtClean="0"/>
              <a:t>CC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personel pokładowy</a:t>
            </a:r>
            <a:endParaRPr lang="pl-PL" dirty="0" smtClean="0"/>
          </a:p>
          <a:p>
            <a:r>
              <a:rPr lang="pl-PL" dirty="0" smtClean="0"/>
              <a:t>SAFA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Europejski program dotyczący przeprowadzania kontroli na ziemi samolotów używanych przez operatorów z państw trzecich</a:t>
            </a:r>
            <a:endParaRPr lang="pl-PL" dirty="0" smtClean="0"/>
          </a:p>
          <a:p>
            <a:r>
              <a:rPr lang="pl-PL" dirty="0" smtClean="0"/>
              <a:t>SACA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Europejski program dotyczący przeprowadzania kontroli na ziemi samolotów używanych przez operatorów podlegających nadzorowi regulacyjnemu innego państwa członkowskiego UE</a:t>
            </a:r>
            <a:endParaRPr lang="pl-PL" dirty="0" smtClean="0"/>
          </a:p>
          <a:p>
            <a:r>
              <a:rPr lang="pl-PL" dirty="0" smtClean="0"/>
              <a:t>SANA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dotyczący oceny bezpieczeństwa samolotów krajowych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9B2E-9172-4CC3-A026-306A219BF238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591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ATS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służby ruchu lotniczego</a:t>
            </a:r>
            <a:endParaRPr lang="pl-PL" dirty="0" smtClean="0"/>
          </a:p>
          <a:p>
            <a:r>
              <a:rPr lang="pl-PL" dirty="0" smtClean="0"/>
              <a:t>AIS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Służba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informacji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lotniczej</a:t>
            </a:r>
            <a:endParaRPr lang="pl-PL" dirty="0" smtClean="0"/>
          </a:p>
          <a:p>
            <a:r>
              <a:rPr lang="pl-PL" dirty="0" smtClean="0"/>
              <a:t>DAT-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dane lotnicze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9B2E-9172-4CC3-A026-306A219BF238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727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CNS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Służby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łączności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nawigacji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dozorowania</a:t>
            </a:r>
            <a:endParaRPr lang="pl-PL" dirty="0" smtClean="0"/>
          </a:p>
          <a:p>
            <a:r>
              <a:rPr lang="pl-PL" dirty="0" smtClean="0"/>
              <a:t>MET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Służby meteorologiczne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9B2E-9172-4CC3-A026-306A219BF238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968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RLUN 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Rejestr Lotniczych Urządzeń Naziemnych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59B2E-9172-4CC3-A026-306A219BF238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63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3923928" y="6492875"/>
            <a:ext cx="477416" cy="365125"/>
          </a:xfrm>
        </p:spPr>
        <p:txBody>
          <a:bodyPr/>
          <a:lstStyle/>
          <a:p>
            <a:fld id="{085FF58F-4DA6-45D7-A2FC-0C597AEBEEF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355976" y="6453336"/>
            <a:ext cx="442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FF58F-4DA6-45D7-A2FC-0C597AEBEEFF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ulc-logo2015r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483769" y="116633"/>
            <a:ext cx="4464495" cy="574006"/>
          </a:xfrm>
          <a:prstGeom prst="rect">
            <a:avLst/>
          </a:prstGeom>
        </p:spPr>
      </p:pic>
      <p:pic>
        <p:nvPicPr>
          <p:cNvPr id="8" name="Obraz 7" descr="F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6120172"/>
            <a:ext cx="1475656" cy="737828"/>
          </a:xfrm>
          <a:prstGeom prst="rect">
            <a:avLst/>
          </a:prstGeom>
        </p:spPr>
      </p:pic>
      <p:pic>
        <p:nvPicPr>
          <p:cNvPr id="9" name="Obraz 8" descr="UE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867896" y="6093296"/>
            <a:ext cx="2276103" cy="764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87463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tx2"/>
                </a:solidFill>
              </a:rPr>
              <a:t>Doskonalenie i rozbudowa Zintegrowanego Systemu </a:t>
            </a:r>
            <a:r>
              <a:rPr lang="pl-PL" b="1" dirty="0" smtClean="0">
                <a:solidFill>
                  <a:schemeClr val="tx2"/>
                </a:solidFill>
              </a:rPr>
              <a:t>Informatycznego</a:t>
            </a:r>
            <a:br>
              <a:rPr lang="pl-PL" b="1" dirty="0" smtClean="0">
                <a:solidFill>
                  <a:schemeClr val="tx2"/>
                </a:solidFill>
              </a:rPr>
            </a:br>
            <a:r>
              <a:rPr lang="pl-PL" b="1" dirty="0" smtClean="0">
                <a:solidFill>
                  <a:schemeClr val="tx2"/>
                </a:solidFill>
              </a:rPr>
              <a:t>ZSI-ULC</a:t>
            </a:r>
            <a:endParaRPr lang="pl-P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47664" y="86516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Inne cele szczegółowe Projektu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11560" y="2204864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Podniesienie </a:t>
            </a:r>
            <a:r>
              <a:rPr lang="pl-PL" dirty="0"/>
              <a:t>możliwości świadczenia przez ULC usług elektronicznych wysokiego poziomu dojrzałości</a:t>
            </a:r>
            <a:r>
              <a:rPr lang="pl-PL" dirty="0" smtClean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Podniesienie kwalifikacji personelu IT beneficjenta w zakresie obsługi wdrażanych systemów i oprogramowania baz danych oraz administrowania nowym systemem</a:t>
            </a:r>
            <a:r>
              <a:rPr lang="pl-PL" dirty="0" smtClean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Podniesienie kwalifikacji cyfrowych pracowników beneficjenta w ramach eksploatacji wdrażanych i zmodernizowanych modułów ZSI-ULC.</a:t>
            </a:r>
          </a:p>
        </p:txBody>
      </p:sp>
    </p:spTree>
    <p:extLst>
      <p:ext uri="{BB962C8B-B14F-4D97-AF65-F5344CB8AC3E}">
        <p14:creationId xmlns:p14="http://schemas.microsoft.com/office/powerpoint/2010/main" val="9587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71600" y="126876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Ostateczni Odbiorcy wdrożenia projektu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55576" y="1988840"/>
            <a:ext cx="643528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l-PL" dirty="0" smtClean="0"/>
              <a:t> Pasażerowie linii lotniczych ok. </a:t>
            </a:r>
            <a:r>
              <a:rPr lang="pl-PL" dirty="0"/>
              <a:t>30 mln osób </a:t>
            </a:r>
            <a:r>
              <a:rPr lang="pl-PL" dirty="0" smtClean="0"/>
              <a:t>rocznie.</a:t>
            </a:r>
          </a:p>
          <a:p>
            <a:pPr lvl="0">
              <a:buFont typeface="Arial" pitchFamily="34" charset="0"/>
              <a:buChar char="•"/>
            </a:pPr>
            <a:endParaRPr lang="pl-PL" dirty="0"/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 Personel </a:t>
            </a:r>
            <a:r>
              <a:rPr lang="pl-PL" dirty="0"/>
              <a:t>lotniczy ok. 40 tyś </a:t>
            </a:r>
            <a:r>
              <a:rPr lang="pl-PL" dirty="0" smtClean="0"/>
              <a:t>osób.</a:t>
            </a:r>
          </a:p>
          <a:p>
            <a:pPr lvl="0">
              <a:buFont typeface="Arial" pitchFamily="34" charset="0"/>
              <a:buChar char="•"/>
            </a:pPr>
            <a:endParaRPr lang="pl-PL" dirty="0"/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 Przedsiębiorcy </a:t>
            </a:r>
            <a:r>
              <a:rPr lang="pl-PL" dirty="0"/>
              <a:t>prowadzący działalność w sektorze lotniczym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ok 600 podmiotów takich jak: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porty </a:t>
            </a:r>
            <a:r>
              <a:rPr lang="pl-PL" dirty="0"/>
              <a:t>lotnicze, </a:t>
            </a:r>
            <a:endParaRPr lang="pl-PL" dirty="0" smtClean="0"/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przewoźnicy </a:t>
            </a:r>
            <a:r>
              <a:rPr lang="pl-PL" dirty="0"/>
              <a:t>lotniczy, </a:t>
            </a:r>
            <a:endParaRPr lang="pl-PL" dirty="0" smtClean="0"/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ośrodki </a:t>
            </a:r>
            <a:r>
              <a:rPr lang="pl-PL" dirty="0"/>
              <a:t>szkolenia lotniczego, </a:t>
            </a:r>
            <a:endParaRPr lang="pl-PL" dirty="0" smtClean="0"/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aerokluby</a:t>
            </a:r>
            <a:r>
              <a:rPr lang="pl-PL" dirty="0"/>
              <a:t>, </a:t>
            </a:r>
            <a:endParaRPr lang="pl-PL" dirty="0" smtClean="0"/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firmy </a:t>
            </a:r>
            <a:r>
              <a:rPr lang="pl-PL" dirty="0"/>
              <a:t>i organizacje projektujące i produkujące sprzęt </a:t>
            </a:r>
            <a:r>
              <a:rPr lang="pl-PL" dirty="0" smtClean="0"/>
              <a:t>lotniczy.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126876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Oczekiwane efekty wdrożenia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7" y="2060848"/>
            <a:ext cx="79208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/>
              <a:t>Stworzenie nowoczesnych, efektywnych i adekwatnych do społecznego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zapotrzebowania narzędzi </a:t>
            </a:r>
            <a:r>
              <a:rPr lang="pl-PL" dirty="0"/>
              <a:t>informatycznych wspomagających funkcjonowanie ULC </a:t>
            </a:r>
            <a:endParaRPr lang="pl-PL" dirty="0" smtClean="0"/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/>
              <a:t>Budowa rejestrów </a:t>
            </a:r>
            <a:r>
              <a:rPr lang="pl-PL" dirty="0" smtClean="0"/>
              <a:t>publicznych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Umożliwienie udostępniania e-usług</a:t>
            </a:r>
            <a:endParaRPr lang="pl-PL" dirty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Wdrażanie </a:t>
            </a:r>
            <a:r>
              <a:rPr lang="pl-PL" dirty="0"/>
              <a:t>dokumentów </a:t>
            </a:r>
            <a:r>
              <a:rPr lang="pl-PL" dirty="0" smtClean="0"/>
              <a:t>elektronicznych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/>
              <a:t>W</a:t>
            </a:r>
            <a:r>
              <a:rPr lang="pl-PL" dirty="0" smtClean="0"/>
              <a:t>zrost konkurencyjności oraz lepsze </a:t>
            </a:r>
            <a:r>
              <a:rPr lang="pl-PL" dirty="0"/>
              <a:t>warunki funkcjonowania podmiotów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gospodarczych w </a:t>
            </a:r>
            <a:r>
              <a:rPr lang="pl-PL" dirty="0"/>
              <a:t>branży lotnictwa </a:t>
            </a:r>
            <a:r>
              <a:rPr lang="pl-PL" dirty="0" smtClean="0"/>
              <a:t>cywilnego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126876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Oczekiwane efekty wdrożenia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2492896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/>
              <a:t>Zapewnienie sprawnej komunikacji i wymiany informacji pomiędzy podmiotami </a:t>
            </a:r>
          </a:p>
          <a:p>
            <a:r>
              <a:rPr lang="pl-PL" dirty="0"/>
              <a:t>  gospodarczymi  funkcjonującymi w szeroko pojętym sektorze lotniczym a ULC </a:t>
            </a:r>
            <a:endParaRPr lang="pl-PL" dirty="0" smtClean="0"/>
          </a:p>
          <a:p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Umożliwienie </a:t>
            </a:r>
            <a:r>
              <a:rPr lang="pl-PL" dirty="0"/>
              <a:t>i uproszczenie wymiany </a:t>
            </a:r>
            <a:r>
              <a:rPr lang="pl-PL" dirty="0" smtClean="0"/>
              <a:t>danych z rejestrami publicznymi </a:t>
            </a:r>
            <a:br>
              <a:rPr lang="pl-PL" dirty="0" smtClean="0"/>
            </a:br>
            <a:r>
              <a:rPr lang="pl-PL" dirty="0" smtClean="0"/>
              <a:t>  prowadzonymi przez ULC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/>
              <a:t>Skrócenie czasu załatwiania </a:t>
            </a:r>
            <a:r>
              <a:rPr lang="pl-PL" dirty="0" smtClean="0"/>
              <a:t>spraw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/>
              <a:t>U</a:t>
            </a:r>
            <a:r>
              <a:rPr lang="pl-PL" dirty="0" smtClean="0"/>
              <a:t>proszczenie obsługi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Dostępność do informacji publicznej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3822"/>
              </p:ext>
            </p:extLst>
          </p:nvPr>
        </p:nvGraphicFramePr>
        <p:xfrm>
          <a:off x="539552" y="1916832"/>
          <a:ext cx="8280918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3"/>
                <a:gridCol w="1296144"/>
                <a:gridCol w="13681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Wskaźnik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Obecnie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Docelowo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urzędów, które wdrożyły katalog rekomendacji dotyczących awansu cyfrowego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noProof="0" dirty="0" smtClean="0"/>
                        <a:t>Liczba podmiotów, które usprawniły funkcjonowanie w zakresie objętym katalogiem rekomendacji dotyczących awansu cyfrowego</a:t>
                      </a:r>
                      <a:endParaRPr lang="pl-P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Średni czas realizacji procesów (w kontekście dostępu do zbiorów danych/rejestrów)</a:t>
                      </a:r>
                      <a:br>
                        <a:rPr lang="pl-PL" dirty="0" smtClean="0"/>
                      </a:b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2,5 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0,5 h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uruchomionych systemów teleinformatycznych w podmiotach wykonujących zadania publiczne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907704" y="922901"/>
            <a:ext cx="4764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W</a:t>
            </a:r>
            <a:r>
              <a:rPr lang="pl-PL" sz="3200" dirty="0" smtClean="0"/>
              <a:t>skaźniki efektów projektu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705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166644"/>
              </p:ext>
            </p:extLst>
          </p:nvPr>
        </p:nvGraphicFramePr>
        <p:xfrm>
          <a:off x="539552" y="1916832"/>
          <a:ext cx="8280918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3"/>
                <a:gridCol w="1296144"/>
                <a:gridCol w="13681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Wskaźnik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Obecnie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Docelowo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zinformatyzowanych obszarów działalności Urzędu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wdrożonych rozwiązań </a:t>
                      </a:r>
                      <a:r>
                        <a:rPr lang="pl-PL" dirty="0" err="1" smtClean="0"/>
                        <a:t>back-office</a:t>
                      </a:r>
                      <a:r>
                        <a:rPr lang="pl-PL" dirty="0" smtClean="0"/>
                        <a:t> w Urzędzie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pracowników IT podmiotów wykonujących zadania publiczne objętych wsparciem szkoleniowym</a:t>
                      </a:r>
                      <a:br>
                        <a:rPr lang="pl-PL" dirty="0" smtClean="0"/>
                      </a:b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pracowników podmiotów wykonujących zadania publiczne niebędących pracownikami IT, objętych wsparciem szkoleniowym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907704" y="922901"/>
            <a:ext cx="5350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W</a:t>
            </a:r>
            <a:r>
              <a:rPr lang="pl-PL" sz="3200" dirty="0" smtClean="0"/>
              <a:t>skaźniki efektów projektu cd.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6221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98072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pl-PL" sz="2800" b="1" dirty="0" smtClean="0"/>
              <a:t>Udostępnione funkcjonalności (e-usługi)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83568" y="19888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Moduł Obsługi Personelu Lotniczego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typ usługi: </a:t>
            </a:r>
            <a:r>
              <a:rPr lang="pl-PL" dirty="0"/>
              <a:t>A2A,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oddziaływanie: Administracja </a:t>
            </a:r>
            <a:r>
              <a:rPr lang="pl-PL" dirty="0"/>
              <a:t>podmioty branży Lotniczej, Osoby </a:t>
            </a:r>
            <a:r>
              <a:rPr lang="pl-PL" dirty="0" smtClean="0"/>
              <a:t>fizyczne</a:t>
            </a:r>
            <a:br>
              <a:rPr lang="pl-PL" dirty="0" smtClean="0"/>
            </a:br>
            <a:r>
              <a:rPr lang="pl-PL" dirty="0"/>
              <a:t>Korzyści wdrożenia: Natychmiastowy dostęp do aktualnego </a:t>
            </a:r>
            <a:r>
              <a:rPr lang="pl-PL" dirty="0" smtClean="0"/>
              <a:t>rejestru, możliwość </a:t>
            </a:r>
            <a:r>
              <a:rPr lang="pl-PL" dirty="0"/>
              <a:t>sprawnej realizacji procesów </a:t>
            </a:r>
            <a:r>
              <a:rPr lang="pl-PL" dirty="0" smtClean="0"/>
              <a:t>objętych </a:t>
            </a:r>
            <a:r>
              <a:rPr lang="pl-PL" dirty="0"/>
              <a:t>w niniejszym module </a:t>
            </a:r>
            <a:r>
              <a:rPr lang="pl-PL" dirty="0" smtClean="0"/>
              <a:t>funkcjonalnym.</a:t>
            </a:r>
            <a:endParaRPr lang="pl-PL" dirty="0"/>
          </a:p>
          <a:p>
            <a:r>
              <a:rPr lang="pl-PL" dirty="0" smtClean="0"/>
              <a:t> </a:t>
            </a:r>
          </a:p>
          <a:p>
            <a:pPr algn="ctr"/>
            <a:r>
              <a:rPr lang="pl-PL" b="1" dirty="0" smtClean="0"/>
              <a:t>Moduł </a:t>
            </a:r>
            <a:r>
              <a:rPr lang="pl-PL" b="1" dirty="0"/>
              <a:t>Techniki Lotniczej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typ usługi: A2A, </a:t>
            </a:r>
            <a:br>
              <a:rPr lang="pl-PL" dirty="0"/>
            </a:br>
            <a:r>
              <a:rPr lang="pl-PL" dirty="0"/>
              <a:t>oddziaływanie: Administracja podmioty branży Lotniczej, Osoby fizyczne</a:t>
            </a:r>
            <a:br>
              <a:rPr lang="pl-PL" dirty="0"/>
            </a:br>
            <a:r>
              <a:rPr lang="pl-PL" dirty="0"/>
              <a:t>Korzyści wdrożenia: Natychmiastowy dostęp do aktualnego rejestru, możliwość sprawnej realizacji procesów objętych w niniejszym module funkcjonalnym.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65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3568" y="19888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Moduł Obsługi Operacji Lotniczych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typ usługi: </a:t>
            </a:r>
            <a:r>
              <a:rPr lang="pl-PL" dirty="0"/>
              <a:t>A2A,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oddziaływanie: Administracja </a:t>
            </a:r>
            <a:r>
              <a:rPr lang="pl-PL" dirty="0"/>
              <a:t>podmioty branży Lotniczej, Osoby </a:t>
            </a:r>
            <a:r>
              <a:rPr lang="pl-PL" dirty="0" smtClean="0"/>
              <a:t>fizyczne</a:t>
            </a:r>
            <a:br>
              <a:rPr lang="pl-PL" dirty="0" smtClean="0"/>
            </a:br>
            <a:r>
              <a:rPr lang="pl-PL" dirty="0"/>
              <a:t>Korzyści wdrożenia: Natychmiastowy dostęp do aktualnego </a:t>
            </a:r>
            <a:r>
              <a:rPr lang="pl-PL" dirty="0" smtClean="0"/>
              <a:t>rejestru, możliwość </a:t>
            </a:r>
            <a:r>
              <a:rPr lang="pl-PL" dirty="0"/>
              <a:t>sprawnej realizacji procesów </a:t>
            </a:r>
            <a:r>
              <a:rPr lang="pl-PL" dirty="0" smtClean="0"/>
              <a:t>objętych </a:t>
            </a:r>
            <a:r>
              <a:rPr lang="pl-PL" dirty="0"/>
              <a:t>w niniejszym module </a:t>
            </a:r>
            <a:r>
              <a:rPr lang="pl-PL" dirty="0" smtClean="0"/>
              <a:t>funkcjonalnym.</a:t>
            </a:r>
            <a:endParaRPr lang="pl-PL" dirty="0"/>
          </a:p>
          <a:p>
            <a:r>
              <a:rPr lang="pl-PL" dirty="0" smtClean="0"/>
              <a:t> </a:t>
            </a:r>
          </a:p>
          <a:p>
            <a:pPr algn="ctr"/>
            <a:r>
              <a:rPr lang="pl-PL" b="1" dirty="0"/>
              <a:t>Moduł Zarządzania Bezpieczeństwem w Lotnictwie Cywilnym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typ usługi: A2A, </a:t>
            </a:r>
            <a:br>
              <a:rPr lang="pl-PL" dirty="0"/>
            </a:br>
            <a:r>
              <a:rPr lang="pl-PL" dirty="0"/>
              <a:t>oddziaływanie: Administracja podmioty branży Lotniczej, Osoby fizyczne</a:t>
            </a:r>
            <a:br>
              <a:rPr lang="pl-PL" dirty="0"/>
            </a:br>
            <a:r>
              <a:rPr lang="pl-PL" dirty="0"/>
              <a:t>Korzyści wdrożenia: Natychmiastowy dostęp do aktualnego rejestru, możliwość sprawnej realizacji procesów objętych w niniejszym module funkcjonalnym.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1004219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pl-PL" sz="2800" b="1" dirty="0" smtClean="0"/>
              <a:t>Udostępnione funkcjonalności (e-usługi) cd.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7879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3568" y="19888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Moduł Rejestru Lotnisk i Lądowisk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typ usługi: </a:t>
            </a:r>
            <a:r>
              <a:rPr lang="pl-PL" dirty="0"/>
              <a:t>A2A,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oddziaływanie: Administracja </a:t>
            </a:r>
            <a:r>
              <a:rPr lang="pl-PL" dirty="0"/>
              <a:t>podmioty branży Lotniczej, Osoby </a:t>
            </a:r>
            <a:r>
              <a:rPr lang="pl-PL" dirty="0" smtClean="0"/>
              <a:t>fizyczne</a:t>
            </a:r>
            <a:br>
              <a:rPr lang="pl-PL" dirty="0" smtClean="0"/>
            </a:br>
            <a:r>
              <a:rPr lang="pl-PL" dirty="0"/>
              <a:t>Korzyści wdrożenia: Natychmiastowy dostęp do aktualnego </a:t>
            </a:r>
            <a:r>
              <a:rPr lang="pl-PL" dirty="0" smtClean="0"/>
              <a:t>rejestru, możliwość </a:t>
            </a:r>
            <a:r>
              <a:rPr lang="pl-PL" dirty="0"/>
              <a:t>sprawnej realizacji procesów </a:t>
            </a:r>
            <a:r>
              <a:rPr lang="pl-PL" dirty="0" smtClean="0"/>
              <a:t>objętych </a:t>
            </a:r>
            <a:r>
              <a:rPr lang="pl-PL" dirty="0"/>
              <a:t>w niniejszym module </a:t>
            </a:r>
            <a:r>
              <a:rPr lang="pl-PL" dirty="0" smtClean="0"/>
              <a:t>funkcjonalnym.</a:t>
            </a:r>
            <a:endParaRPr lang="pl-PL" dirty="0"/>
          </a:p>
          <a:p>
            <a:r>
              <a:rPr lang="pl-PL" dirty="0" smtClean="0"/>
              <a:t> </a:t>
            </a:r>
          </a:p>
          <a:p>
            <a:pPr algn="ctr"/>
            <a:r>
              <a:rPr lang="pl-PL" b="1" dirty="0"/>
              <a:t>Moduł Obsługi Ochrony Praw Pasażerów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typ usługi: A2A, </a:t>
            </a:r>
            <a:r>
              <a:rPr lang="pl-PL" dirty="0" smtClean="0"/>
              <a:t>A2C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oddziaływanie: Administracja podmioty branży Lotniczej, Osoby fizyczne</a:t>
            </a:r>
            <a:br>
              <a:rPr lang="pl-PL" dirty="0"/>
            </a:br>
            <a:r>
              <a:rPr lang="pl-PL" dirty="0"/>
              <a:t>Korzyści wdrożenia: Natychmiastowy dostęp do aktualnego rejestru, możliwość sprawnej realizacji procesów objętych w niniejszym module funkcjonalnym.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1004219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pl-PL" sz="2800" b="1" dirty="0" smtClean="0"/>
              <a:t>Udostępnione funkcjonalności (e-usługi) cd.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7879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3568" y="19888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Moduł Ochrony i Ułatwień w Lotnictwie Cywilnym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typ usługi: </a:t>
            </a:r>
            <a:r>
              <a:rPr lang="pl-PL" dirty="0"/>
              <a:t>A2A,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oddziaływanie: Administracja </a:t>
            </a:r>
            <a:r>
              <a:rPr lang="pl-PL" dirty="0"/>
              <a:t>podmioty branży Lotniczej, Osoby </a:t>
            </a:r>
            <a:r>
              <a:rPr lang="pl-PL" dirty="0" smtClean="0"/>
              <a:t>fizyczne</a:t>
            </a:r>
            <a:br>
              <a:rPr lang="pl-PL" dirty="0" smtClean="0"/>
            </a:br>
            <a:r>
              <a:rPr lang="pl-PL" dirty="0"/>
              <a:t>Korzyści wdrożenia: Natychmiastowy dostęp do aktualnego </a:t>
            </a:r>
            <a:r>
              <a:rPr lang="pl-PL" dirty="0" smtClean="0"/>
              <a:t>rejestru, możliwość </a:t>
            </a:r>
            <a:r>
              <a:rPr lang="pl-PL" dirty="0"/>
              <a:t>sprawnej realizacji procesów </a:t>
            </a:r>
            <a:r>
              <a:rPr lang="pl-PL" dirty="0" smtClean="0"/>
              <a:t>objętych </a:t>
            </a:r>
            <a:r>
              <a:rPr lang="pl-PL" dirty="0"/>
              <a:t>w niniejszym module </a:t>
            </a:r>
            <a:r>
              <a:rPr lang="pl-PL" dirty="0" smtClean="0"/>
              <a:t>funkcjonalnym.</a:t>
            </a:r>
            <a:endParaRPr lang="pl-PL" dirty="0"/>
          </a:p>
          <a:p>
            <a:r>
              <a:rPr lang="pl-PL" dirty="0" smtClean="0"/>
              <a:t> </a:t>
            </a:r>
          </a:p>
          <a:p>
            <a:pPr algn="ctr"/>
            <a:r>
              <a:rPr lang="pl-PL" b="1" dirty="0"/>
              <a:t>Moduł Zarządzania Rynkiem Transportu Lotniczego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typ usługi: A2A, </a:t>
            </a:r>
            <a:br>
              <a:rPr lang="pl-PL" dirty="0"/>
            </a:br>
            <a:r>
              <a:rPr lang="pl-PL" dirty="0"/>
              <a:t>oddziaływanie: Administracja podmioty branży Lotniczej, Osoby fizyczne</a:t>
            </a:r>
            <a:br>
              <a:rPr lang="pl-PL" dirty="0"/>
            </a:br>
            <a:r>
              <a:rPr lang="pl-PL" dirty="0"/>
              <a:t>Korzyści wdrożenia: Natychmiastowy dostęp do aktualnego rejestru, możliwość sprawnej realizacji procesów objętych w niniejszym module funkcjonalnym.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1004219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pl-PL" sz="2800" b="1" dirty="0" smtClean="0"/>
              <a:t>Udostępnione funkcjonalności (e-usługi) cd.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6412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2636912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Proces budowy systemu ZSI rozpoczęty został w 2003 roku.</a:t>
            </a:r>
            <a:br>
              <a:rPr lang="pl-PL" dirty="0" smtClean="0"/>
            </a:b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Konieczność wdrożenia tego narzędzia informatycznego wynikała z problemu </a:t>
            </a:r>
            <a:br>
              <a:rPr lang="pl-PL" dirty="0" smtClean="0"/>
            </a:br>
            <a:r>
              <a:rPr lang="pl-PL" dirty="0" smtClean="0"/>
              <a:t>  i złożoności procesu egzaminowania członków personelu lotniczego.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Moduł Egzaminowania Personelu Lotniczego powstał w czasie 5 miesięcy,           </a:t>
            </a:r>
            <a:br>
              <a:rPr lang="pl-PL" dirty="0" smtClean="0"/>
            </a:br>
            <a:r>
              <a:rPr lang="pl-PL" dirty="0" smtClean="0"/>
              <a:t>  a koszt jego wdrożenia zwrócił się w ciągu 24 miesięcy. </a:t>
            </a:r>
            <a:br>
              <a:rPr lang="pl-PL" dirty="0" smtClean="0"/>
            </a:b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Obecnie w trakcie dwutygodniowej sesji egzaminacyjnej przeprowadzane jest  </a:t>
            </a:r>
            <a:br>
              <a:rPr lang="pl-PL" dirty="0" smtClean="0"/>
            </a:br>
            <a:r>
              <a:rPr lang="pl-PL" dirty="0" smtClean="0"/>
              <a:t> od 1200 do 1500 egzaminów, w ciągu roku odbywa się 12 sesji.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491880" y="1990646"/>
            <a:ext cx="1858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Jak to się zaczęło: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126876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Zintegrowany System Informatyczny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3568" y="19888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Moduł Żeglugi Powietrznej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typ usługi: </a:t>
            </a:r>
            <a:r>
              <a:rPr lang="pl-PL" dirty="0"/>
              <a:t>A2A,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oddziaływanie: Administracja </a:t>
            </a:r>
            <a:r>
              <a:rPr lang="pl-PL" dirty="0"/>
              <a:t>podmioty branży Lotniczej, Osoby </a:t>
            </a:r>
            <a:r>
              <a:rPr lang="pl-PL" dirty="0" smtClean="0"/>
              <a:t>fizyczne</a:t>
            </a:r>
            <a:br>
              <a:rPr lang="pl-PL" dirty="0" smtClean="0"/>
            </a:br>
            <a:r>
              <a:rPr lang="pl-PL" dirty="0"/>
              <a:t>Korzyści wdrożenia: Natychmiastowy dostęp do aktualnego </a:t>
            </a:r>
            <a:r>
              <a:rPr lang="pl-PL" dirty="0" smtClean="0"/>
              <a:t>rejestru, możliwość </a:t>
            </a:r>
            <a:r>
              <a:rPr lang="pl-PL" dirty="0"/>
              <a:t>sprawnej realizacji procesów </a:t>
            </a:r>
            <a:r>
              <a:rPr lang="pl-PL" dirty="0" smtClean="0"/>
              <a:t>objętych </a:t>
            </a:r>
            <a:r>
              <a:rPr lang="pl-PL" dirty="0"/>
              <a:t>w niniejszym module </a:t>
            </a:r>
            <a:r>
              <a:rPr lang="pl-PL" dirty="0" smtClean="0"/>
              <a:t>funkcjonalnym.</a:t>
            </a:r>
            <a:endParaRPr lang="pl-PL" dirty="0"/>
          </a:p>
          <a:p>
            <a:r>
              <a:rPr lang="pl-PL" dirty="0" smtClean="0"/>
              <a:t> </a:t>
            </a:r>
          </a:p>
          <a:p>
            <a:pPr algn="ctr"/>
            <a:r>
              <a:rPr lang="pl-PL" b="1" dirty="0"/>
              <a:t>Moduł Zarządzania Urzędem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typ usługi: A2A, </a:t>
            </a:r>
            <a:br>
              <a:rPr lang="pl-PL" dirty="0"/>
            </a:br>
            <a:r>
              <a:rPr lang="pl-PL" dirty="0"/>
              <a:t>oddziaływanie: Administracja podmioty branży Lotniczej, Osoby fizyczne</a:t>
            </a:r>
            <a:br>
              <a:rPr lang="pl-PL" dirty="0"/>
            </a:br>
            <a:r>
              <a:rPr lang="pl-PL" dirty="0"/>
              <a:t>Korzyści wdrożenia: Natychmiastowy dostęp do aktualnego rejestru, możliwość sprawnej realizacji procesów objętych w niniejszym module funkcjonalnym.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1004219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pl-PL" sz="2800" b="1" dirty="0" smtClean="0"/>
              <a:t>Udostępnione funkcjonalności (e-usługi) cd.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0368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3" y="1340768"/>
            <a:ext cx="8352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/>
              <a:t>Innowacje wprowadzone wdrożeniem systemu ZSI-ULC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115616" y="2276872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Integracja rozproszonych zbiorów danych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Budowa interfejsów API umożliwiających udostępnianie wszystkich zbiorów danych np. do portalu danepubliczne.gov.pl</a:t>
            </a:r>
          </a:p>
          <a:p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Budowa zaplecza </a:t>
            </a:r>
            <a:r>
              <a:rPr lang="pl-PL" sz="2000" dirty="0" err="1" smtClean="0"/>
              <a:t>back-office</a:t>
            </a:r>
            <a:r>
              <a:rPr lang="pl-PL" sz="2000" dirty="0" smtClean="0"/>
              <a:t> dla tworzenia przyszłych e-usług  o wysokim stopniu dojrzałości.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680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128228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Sposób realizacji (czas i koszt)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31234" y="1988840"/>
            <a:ext cx="81369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Projekt "ZSI-ULC" zostanie zgłoszony do realizacji w ramach</a:t>
            </a:r>
          </a:p>
          <a:p>
            <a:pPr algn="ctr"/>
            <a:r>
              <a:rPr lang="pl-PL" sz="2400" b="1" dirty="0"/>
              <a:t>Działania 2.2. </a:t>
            </a:r>
            <a:r>
              <a:rPr lang="pl-PL" sz="2400" b="1" dirty="0" smtClean="0"/>
              <a:t>„Cyfryzacja </a:t>
            </a:r>
            <a:r>
              <a:rPr lang="pl-PL" sz="2400" b="1" dirty="0"/>
              <a:t>procesów </a:t>
            </a:r>
            <a:r>
              <a:rPr lang="pl-PL" sz="2400" b="1" dirty="0" err="1"/>
              <a:t>back-office</a:t>
            </a:r>
            <a:r>
              <a:rPr lang="pl-PL" sz="2400" b="1" dirty="0"/>
              <a:t>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w </a:t>
            </a:r>
            <a:r>
              <a:rPr lang="pl-PL" sz="2400" b="1" dirty="0"/>
              <a:t>administracji </a:t>
            </a:r>
            <a:r>
              <a:rPr lang="pl-PL" sz="2400" b="1" dirty="0" smtClean="0"/>
              <a:t>rządowej”</a:t>
            </a:r>
          </a:p>
          <a:p>
            <a:pPr algn="ctr"/>
            <a:endParaRPr lang="pl-PL" sz="2400" dirty="0"/>
          </a:p>
          <a:p>
            <a:pPr algn="ctr"/>
            <a:r>
              <a:rPr lang="pl-PL" sz="2400" b="1" dirty="0"/>
              <a:t>Planowany okres realizacji Projektu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2018-05-04 do </a:t>
            </a:r>
            <a:r>
              <a:rPr lang="pl-PL" sz="2400" dirty="0" smtClean="0"/>
              <a:t>2021-04-30</a:t>
            </a:r>
          </a:p>
          <a:p>
            <a:pPr algn="ctr"/>
            <a:endParaRPr lang="pl-PL" sz="2400" dirty="0"/>
          </a:p>
          <a:p>
            <a:pPr algn="ctr"/>
            <a:r>
              <a:rPr lang="pl-PL" sz="2400" b="1" dirty="0"/>
              <a:t>Całkowity szacowany koszt Projektu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13 328 518,38 zł netto</a:t>
            </a:r>
          </a:p>
          <a:p>
            <a:pPr algn="ctr"/>
            <a:r>
              <a:rPr lang="pl-PL" sz="2400" dirty="0"/>
              <a:t>16 306 157,04 zł brutto</a:t>
            </a:r>
          </a:p>
        </p:txBody>
      </p:sp>
    </p:spTree>
    <p:extLst>
      <p:ext uri="{BB962C8B-B14F-4D97-AF65-F5344CB8AC3E}">
        <p14:creationId xmlns:p14="http://schemas.microsoft.com/office/powerpoint/2010/main" val="26212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79205" y="83671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Personel Lotniczy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206084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Licencjonowanie członków załóg statków powietrznych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Licencjonowanie lotniczego personelu technicznego.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Prowadzenie Rejestru Personelu Lotniczego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Egzaminowanie personelu lotniczego wchodzącego w skład załóg statków powietrznych,  personelu technicznego i  służb ruchu </a:t>
            </a:r>
            <a:r>
              <a:rPr lang="pl-PL" dirty="0"/>
              <a:t>lotniczego.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Nadzór </a:t>
            </a:r>
            <a:r>
              <a:rPr lang="pl-PL" dirty="0"/>
              <a:t>nad orzecznictwem </a:t>
            </a:r>
            <a:r>
              <a:rPr lang="pl-PL" dirty="0" smtClean="0"/>
              <a:t>lotniczo-lekarskim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i nadzór nad organizacjami i ośrodkami szkolenia lotniczego pilotów i dyspozytorów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53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79205" y="83671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Personel Lotniczy cd.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2060848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Certyfikacja </a:t>
            </a:r>
            <a:r>
              <a:rPr lang="pl-PL" dirty="0"/>
              <a:t>i nadzór nad ośrodkami szkolenia personelu </a:t>
            </a:r>
            <a:r>
              <a:rPr lang="pl-PL" dirty="0" smtClean="0"/>
              <a:t>technicznego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Centrów Medycyny Lotniczej oraz Lekarzy Orzeczników i sprawowanie nadzoru nad </a:t>
            </a:r>
            <a:r>
              <a:rPr lang="pl-PL" dirty="0" smtClean="0"/>
              <a:t>nimi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Prowadzenie Rejestru Podmiotów Szkolących do świadectw kwalifikacji z wyłączeniem FIS i AFIS oraz nadzór bieżący nad ww. podmiotami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szkoleniowych urządzeń symulacji lotu oraz nadzór nad nimi i ich operatorami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Licencjonowanie operatorów UAVO.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1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79205" y="83671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Technika Lotnicza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2204864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i bieżący nadzór nad organizacjami zarządzania ciągłą zdatnością do lotu oraz organizacjami obsługi technicznej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i bieżący nadzór nad organizacjami lotniczymi zajmującymi się projektowaniem i produkcją wyrobów </a:t>
            </a:r>
            <a:r>
              <a:rPr lang="pl-PL" dirty="0" smtClean="0"/>
              <a:t>lotniczych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typu sprzętu lotniczego i działania </a:t>
            </a:r>
            <a:r>
              <a:rPr lang="pl-PL" dirty="0" err="1" smtClean="0"/>
              <a:t>pocertyfikacyjne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Nadzór nad ciągłą zdatnością do lotu statków powietrznych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Wpisanie/wykreślenie statku powietrznego do/z rejestru oraz wszelkie zmiany danych rejestrowych, w tym wymiana informacji dotyczących zarejestrowanego sprzętu lotniczego.</a:t>
            </a:r>
          </a:p>
        </p:txBody>
      </p:sp>
    </p:spTree>
    <p:extLst>
      <p:ext uri="{BB962C8B-B14F-4D97-AF65-F5344CB8AC3E}">
        <p14:creationId xmlns:p14="http://schemas.microsoft.com/office/powerpoint/2010/main" val="2921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79205" y="83671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Operacje Lotnicze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2204864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i bieżący nadzór działalności przy użyciu statków powietrznych AOC</a:t>
            </a:r>
            <a:r>
              <a:rPr lang="pl-PL" dirty="0" smtClean="0"/>
              <a:t>, AWC </a:t>
            </a:r>
            <a:r>
              <a:rPr lang="pl-PL" dirty="0"/>
              <a:t>i SPO </a:t>
            </a:r>
            <a:r>
              <a:rPr lang="pl-PL" dirty="0" smtClean="0"/>
              <a:t>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i nadzór działalności lotniczej w zakresie obsługi naziemnej </a:t>
            </a:r>
            <a:r>
              <a:rPr lang="pl-PL" dirty="0" smtClean="0"/>
              <a:t>AHAC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Przyjmowanie zgłoszeń działalności SPO, NCC, wydawanie zatwierdzeń szczególnych dla operatorów innych niż AOC, przyjmowanie zgłoszeń wykonywania usług lotniczych przy wykorzystaniu ultralekkich SP, zatwierdzanie organizacji szkoleniowych personelu pokładowego (CC) oraz bieżący </a:t>
            </a:r>
            <a:r>
              <a:rPr lang="pl-PL" dirty="0" smtClean="0"/>
              <a:t>nadzór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Prowadzenie inspekcji statków powietrznych w ramach programu </a:t>
            </a:r>
            <a:r>
              <a:rPr lang="pl-PL" dirty="0" smtClean="0"/>
              <a:t>SAFA / SACA </a:t>
            </a:r>
            <a:br>
              <a:rPr lang="pl-PL" dirty="0" smtClean="0"/>
            </a:br>
            <a:r>
              <a:rPr lang="pl-PL" dirty="0" smtClean="0"/>
              <a:t>i SANA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1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79205" y="83671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Operacje Lotnicze cd.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83568" y="1988840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Prowadzenie spraw dotyczących bezpieczeństwa transportu lotniczego materiałów niebezpiecznych, w tym wydawania niezbędnych zezwoleń, zatwierdzeń i odstępstw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Wydawanie zezwoleń na zawarcie umowy leasingu, Akceptacja umów </a:t>
            </a:r>
            <a:r>
              <a:rPr lang="pl-PL" dirty="0" err="1"/>
              <a:t>code-share</a:t>
            </a:r>
            <a:r>
              <a:rPr lang="pl-PL" dirty="0"/>
              <a:t> oraz umów ICAO 83bis. zatwierdzanie </a:t>
            </a:r>
            <a:r>
              <a:rPr lang="pl-PL" dirty="0" err="1"/>
              <a:t>AltMOC</a:t>
            </a:r>
            <a:r>
              <a:rPr lang="pl-PL" dirty="0"/>
              <a:t>, uznawanie zagranicznych certyfikatów AOC i AWC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Wydawanie odstępstw/zwolnień z art. 14 rozporządzenia (WE) nr 216/2008 z dnia 20 lutego 2008 r. oraz z art. 14 i 22 rozporządzenia Parlamentu Europejskiego i Rady nr 216</a:t>
            </a:r>
          </a:p>
        </p:txBody>
      </p:sp>
    </p:spTree>
    <p:extLst>
      <p:ext uri="{BB962C8B-B14F-4D97-AF65-F5344CB8AC3E}">
        <p14:creationId xmlns:p14="http://schemas.microsoft.com/office/powerpoint/2010/main" val="2921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836712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Bezpieczeństwo w Lotnictwie Cywilnym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2276872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Realizacja zadań dotyczących cyklicznej aktualizacji Planu Bezpieczeństwa (załącznika do </a:t>
            </a:r>
            <a:r>
              <a:rPr lang="pl-PL" dirty="0" err="1"/>
              <a:t>KPBwLC</a:t>
            </a:r>
            <a:r>
              <a:rPr lang="pl-PL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Nadzór nad </a:t>
            </a:r>
            <a:r>
              <a:rPr lang="pl-PL" dirty="0" err="1"/>
              <a:t>Safety</a:t>
            </a:r>
            <a:r>
              <a:rPr lang="pl-PL" dirty="0"/>
              <a:t> Performance Monitoring w podmiotach na potrzeby Krajowego Programu Bezpieczeństwa w Lotnictwie </a:t>
            </a:r>
            <a:r>
              <a:rPr lang="pl-PL" dirty="0" smtClean="0"/>
              <a:t>Cywilnym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Prowadzenie i uzupełnianie – w zakresie właściwości Urzędu – baz danych systemu ECCAIRS oraz nalotów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Zarządzanie informacjami otrzymywanymi od PKBWL o zdarzeniach lotniczych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Wydawanie decyzji na pokazy lotnicze i obniżenie wysokości oraz kontrola pokazów</a:t>
            </a:r>
          </a:p>
        </p:txBody>
      </p:sp>
    </p:spTree>
    <p:extLst>
      <p:ext uri="{BB962C8B-B14F-4D97-AF65-F5344CB8AC3E}">
        <p14:creationId xmlns:p14="http://schemas.microsoft.com/office/powerpoint/2010/main" val="2921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79205" y="83671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Lotnisk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2132856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lotnisk oraz nadzór nad lotniskami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Zakładanie i rejestracja lotnisk cywilnych, prowadzenie rejestru lotnisk cywilnych oraz ewidencji </a:t>
            </a:r>
            <a:r>
              <a:rPr lang="pl-PL" dirty="0" smtClean="0"/>
              <a:t>lądowisk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Nadzór nad skutecznym stosowaniem i egzekwowaniem wymagań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przeszkód lotniczych</a:t>
            </a:r>
          </a:p>
        </p:txBody>
      </p:sp>
    </p:spTree>
    <p:extLst>
      <p:ext uri="{BB962C8B-B14F-4D97-AF65-F5344CB8AC3E}">
        <p14:creationId xmlns:p14="http://schemas.microsoft.com/office/powerpoint/2010/main" val="2921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2492896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/>
              <a:t>Moduł Licencjonowania Personelu Lotniczego </a:t>
            </a:r>
            <a:r>
              <a:rPr lang="pl-PL" dirty="0"/>
              <a:t>pozwalający na realizację 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  skomplikowanych </a:t>
            </a:r>
            <a:r>
              <a:rPr lang="pl-PL" dirty="0"/>
              <a:t>procedur licencjonowania personelu lotniczego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i </a:t>
            </a:r>
            <a:r>
              <a:rPr lang="pl-PL" dirty="0"/>
              <a:t>jednocześnie prowadzenie </a:t>
            </a:r>
            <a:r>
              <a:rPr lang="pl-PL" dirty="0" smtClean="0"/>
              <a:t>publicznego Rejestru </a:t>
            </a:r>
            <a:r>
              <a:rPr lang="pl-PL" dirty="0"/>
              <a:t>Personelu </a:t>
            </a:r>
            <a:r>
              <a:rPr lang="pl-PL" dirty="0" smtClean="0"/>
              <a:t>Lotniczego.</a:t>
            </a:r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Moduł </a:t>
            </a:r>
            <a:r>
              <a:rPr lang="pl-PL" b="1" dirty="0"/>
              <a:t>wydawania orzeczeń lotniczo-lekarskich dla Personelu </a:t>
            </a:r>
            <a:r>
              <a:rPr lang="pl-PL" b="1" dirty="0" smtClean="0"/>
              <a:t>Lotniczego</a:t>
            </a:r>
            <a:endParaRPr lang="pl-PL" dirty="0"/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b="1" dirty="0"/>
              <a:t>Moduł statystyk przewozowych Urzędu Lotnictwa </a:t>
            </a:r>
            <a:r>
              <a:rPr lang="pl-PL" b="1" dirty="0" smtClean="0"/>
              <a:t>Cywilnego</a:t>
            </a:r>
            <a:endParaRPr lang="pl-PL" dirty="0"/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Moduł Krajowego Systemu Egzaminów Językowych Personelu Lotniczego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b="1" dirty="0"/>
              <a:t>Moduł Operacji Lotniczych </a:t>
            </a:r>
            <a:r>
              <a:rPr lang="pl-PL" dirty="0"/>
              <a:t>realizujący procedury licencjonowania i ciągłego 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  nadzoru </a:t>
            </a:r>
            <a:r>
              <a:rPr lang="pl-PL" dirty="0"/>
              <a:t>nad przewoźnikami </a:t>
            </a:r>
            <a:r>
              <a:rPr lang="pl-PL" dirty="0" smtClean="0"/>
              <a:t>lotniczymi.</a:t>
            </a:r>
            <a:endParaRPr lang="pl-PL" dirty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275856" y="1916832"/>
            <a:ext cx="1936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Pozostałe moduły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126876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Zintegrowany System Informatyczny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0935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79205" y="83671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Ochrona Praw Pasażera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68152" y="194819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Ochrona praw pasażerów </a:t>
            </a:r>
            <a:r>
              <a:rPr lang="pl-PL" dirty="0" smtClean="0"/>
              <a:t>lotniczych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899592" y="270892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Uproszczone procedury</a:t>
            </a:r>
          </a:p>
          <a:p>
            <a:pPr algn="ctr"/>
            <a:r>
              <a:rPr lang="pl-PL" sz="2800" b="1" dirty="0"/>
              <a:t>Obszar Ochrona </a:t>
            </a:r>
            <a:r>
              <a:rPr lang="pl-PL" sz="2800" b="1" dirty="0" smtClean="0"/>
              <a:t>w Lotnictwie Cywilnym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32401" y="414908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Nadzór nad realizacją wymogów w zakresie ochrony lotnictwa cywilnego przed aktami bezprawnej </a:t>
            </a:r>
            <a:r>
              <a:rPr lang="pl-PL" dirty="0" smtClean="0"/>
              <a:t>ingerencji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Szkolenia w zakresie ochrony w lotnictwie cywilnym.</a:t>
            </a:r>
          </a:p>
        </p:txBody>
      </p:sp>
    </p:spTree>
    <p:extLst>
      <p:ext uri="{BB962C8B-B14F-4D97-AF65-F5344CB8AC3E}">
        <p14:creationId xmlns:p14="http://schemas.microsoft.com/office/powerpoint/2010/main" val="2921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836712"/>
            <a:ext cx="813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Rynek Transportu Lotniczego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3" y="2446919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Wydawanie i zmiana uprawnień do wykonywania lotniczej działalności </a:t>
            </a:r>
            <a:r>
              <a:rPr lang="pl-PL" dirty="0" smtClean="0"/>
              <a:t>gospodarczej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Przyznawanie praw </a:t>
            </a:r>
            <a:r>
              <a:rPr lang="pl-PL" dirty="0" smtClean="0"/>
              <a:t>trasowych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Zbieranie, przetwarzanie i udostępnianie statystyk przewozu lotniczego</a:t>
            </a:r>
          </a:p>
        </p:txBody>
      </p:sp>
    </p:spTree>
    <p:extLst>
      <p:ext uri="{BB962C8B-B14F-4D97-AF65-F5344CB8AC3E}">
        <p14:creationId xmlns:p14="http://schemas.microsoft.com/office/powerpoint/2010/main" val="2921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836712"/>
            <a:ext cx="813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Żegluga Powietrzna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51621" y="1988840"/>
            <a:ext cx="81369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instytucji zapewniających </a:t>
            </a:r>
            <a:r>
              <a:rPr lang="pl-PL" dirty="0" smtClean="0"/>
              <a:t>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Bieżący nadzór nad instytucjami zapewniającymi ATS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Prowadzenie spraw dotyczących działalności służb poszukiwania i ratownictwa </a:t>
            </a:r>
            <a:r>
              <a:rPr lang="pl-PL" dirty="0" smtClean="0"/>
              <a:t>lotniczego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Prowadzenie spraw związanych z zarządzaniem przestrzenią powietrzną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instytucji zapewniających AIS i instytucji świadczących usługi DAT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Bieżący nadzór nad instytucjami zapewniającymi AIS i instytucjami świadczącymi usługi </a:t>
            </a:r>
            <a:r>
              <a:rPr lang="pl-PL" dirty="0" smtClean="0"/>
              <a:t>DAT</a:t>
            </a:r>
          </a:p>
        </p:txBody>
      </p:sp>
    </p:spTree>
    <p:extLst>
      <p:ext uri="{BB962C8B-B14F-4D97-AF65-F5344CB8AC3E}">
        <p14:creationId xmlns:p14="http://schemas.microsoft.com/office/powerpoint/2010/main" val="7498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836712"/>
            <a:ext cx="813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Żegluga Powietrzna cd.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41529" y="2060848"/>
            <a:ext cx="81369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Prowadzenie </a:t>
            </a:r>
            <a:r>
              <a:rPr lang="pl-PL" dirty="0"/>
              <a:t>spraw związanych z przeszkodami lotniczymi  przy współpracy z Departamentem Lotnisk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Uzgadnianie lokalizacji inwestycji w otoczeniu lotniczych urządzeń naziemnych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instytucji zapewniających służby CNS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Bieżący nadzór nad instytucjami zapewniającymi służby CNS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Prowadzenie spraw związanych eksploatacją i funkcjonowaniem lotniczych urządzeń naziemnych, niezastrzeżonych dla innych komórek Urzędu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instytucji zapewniających służby MET.</a:t>
            </a:r>
          </a:p>
        </p:txBody>
      </p:sp>
    </p:spTree>
    <p:extLst>
      <p:ext uri="{BB962C8B-B14F-4D97-AF65-F5344CB8AC3E}">
        <p14:creationId xmlns:p14="http://schemas.microsoft.com/office/powerpoint/2010/main" val="24968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832655"/>
            <a:ext cx="813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Żegluga Powietrzna cd.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1988840"/>
            <a:ext cx="81369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Bieżący nadzór nad instytucjami zapewniającymi służby MET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Prowadzenie spraw związanych z eksploatacją i funkcjonowaniem lotniczych urządzeń naziemnych w zakresie MET (w tym RLUN</a:t>
            </a:r>
            <a:r>
              <a:rPr lang="pl-PL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Prowadzenie spraw w obszarze kwalifikacji członków personelu służb ruchu lotniczego oraz kandydatów na członków personelu służb ruchu </a:t>
            </a:r>
            <a:r>
              <a:rPr lang="pl-PL" dirty="0" smtClean="0"/>
              <a:t>lotniczego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Certyfikacja organizacji szkolących kandydatów na członków personelu służb ruchu lotniczego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Bieżący nadzór nad organizacjami szkolącymi kandydatów na członków personelu służb ruchu lotniczego</a:t>
            </a:r>
          </a:p>
        </p:txBody>
      </p:sp>
    </p:spTree>
    <p:extLst>
      <p:ext uri="{BB962C8B-B14F-4D97-AF65-F5344CB8AC3E}">
        <p14:creationId xmlns:p14="http://schemas.microsoft.com/office/powerpoint/2010/main" val="18477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836712"/>
            <a:ext cx="813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Uproszczone procedury</a:t>
            </a:r>
          </a:p>
          <a:p>
            <a:pPr algn="ctr"/>
            <a:r>
              <a:rPr lang="pl-PL" sz="2800" b="1" dirty="0" smtClean="0"/>
              <a:t>Obszar Zarządzanie Urzędem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259631" y="2132856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Audyt </a:t>
            </a:r>
            <a:r>
              <a:rPr lang="pl-PL" dirty="0" smtClean="0"/>
              <a:t>wewnętrzny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Dane </a:t>
            </a:r>
            <a:r>
              <a:rPr lang="pl-PL" dirty="0" smtClean="0"/>
              <a:t>osobowe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Zarządzanie zasobami </a:t>
            </a:r>
            <a:r>
              <a:rPr lang="pl-PL" dirty="0" smtClean="0"/>
              <a:t>ludzkimi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Rozwój i zarządzanie infrastrukturą teleinformatyczną </a:t>
            </a:r>
            <a:r>
              <a:rPr lang="pl-PL" dirty="0" smtClean="0"/>
              <a:t>Urzędu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Komunikacja z </a:t>
            </a:r>
            <a:r>
              <a:rPr lang="pl-PL" dirty="0" smtClean="0"/>
              <a:t>klientem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Zarządzanie ryzykiem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38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836712"/>
            <a:ext cx="8136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Komplementarność z innymi działaniami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27583" y="1484784"/>
            <a:ext cx="748883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Rozbudowa platformy sprzętowo-programowej wykorzystywanej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budowy istniejących modułów funkcjonalnych systemu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informatycznego </a:t>
            </a:r>
            <a:r>
              <a:rPr lang="pl-PL" dirty="0"/>
              <a:t>ULC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Wykorzystanie </a:t>
            </a:r>
            <a:r>
              <a:rPr lang="pl-PL" dirty="0"/>
              <a:t>dotychczas utworzonych repozytoriów własnych poprzez integrację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 </a:t>
            </a:r>
            <a:r>
              <a:rPr lang="pl-PL" dirty="0"/>
              <a:t>chwili obecnej nie są realizowane żadne projekty w obszarze, którego dotyczy niniejszy Projekt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Wnioskodawca </a:t>
            </a:r>
            <a:r>
              <a:rPr lang="pl-PL" dirty="0"/>
              <a:t>nie realizował projektów finansowanych z funduszy europejskich w latach 2007-2013, które są komplementarne z omawianym Projektem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Projekt </a:t>
            </a:r>
            <a:r>
              <a:rPr lang="pl-PL" dirty="0"/>
              <a:t>nie dubluje produktów z innymi projektami na poziomie centralnym i regionalnym.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2892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90872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Harmonogram Zamówień publicznych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3719"/>
              </p:ext>
            </p:extLst>
          </p:nvPr>
        </p:nvGraphicFramePr>
        <p:xfrm>
          <a:off x="827584" y="1628801"/>
          <a:ext cx="7704856" cy="4497037"/>
        </p:xfrm>
        <a:graphic>
          <a:graphicData uri="http://schemas.openxmlformats.org/drawingml/2006/table">
            <a:tbl>
              <a:tblPr firstRow="1" firstCol="1" bandRow="1"/>
              <a:tblGrid>
                <a:gridCol w="3766280"/>
                <a:gridCol w="2014871"/>
                <a:gridCol w="1923705"/>
              </a:tblGrid>
              <a:tr h="664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Nazwa postępowania przetargowego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Planowana data ogłoszenia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Szacowana wartość zamówienia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Usługi doradcze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 kwartał 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1 230 000,00 zł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Promocja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 kwartał 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61 500,00 zł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Główny Wykonawca ZSI-ULC (m.in. dostosowanie istniejących modułów, komponenty aplikacyjne, integracja, szkolenia pracowników z obsługi)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IV kwartał 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10 889 190,00 zł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Dostawa infrastruktury sprzętowej wraz z oprogramowaniem systemowym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 kwartał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3 037 841,70 zł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Szkolenia specjalistyczne dla administratorów z dostarczonej infrastruktury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 kwartał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85 362,00 zł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Audyt bezpieczeństwa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 kwartał 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620 000,00 zł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496819" y="1628800"/>
            <a:ext cx="199323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 smtClean="0"/>
              <a:t>Dziękujemy </a:t>
            </a:r>
          </a:p>
          <a:p>
            <a:pPr algn="ctr"/>
            <a:r>
              <a:rPr lang="pl-PL" sz="2800" b="1" dirty="0" smtClean="0"/>
              <a:t>za </a:t>
            </a:r>
          </a:p>
          <a:p>
            <a:pPr algn="ctr"/>
            <a:r>
              <a:rPr lang="pl-PL" sz="2800" b="1" dirty="0" smtClean="0"/>
              <a:t>uwagę</a:t>
            </a:r>
          </a:p>
          <a:p>
            <a:pPr algn="ctr"/>
            <a:endParaRPr lang="pl-PL" sz="2400" dirty="0" smtClean="0"/>
          </a:p>
          <a:p>
            <a:pPr algn="ctr"/>
            <a:endParaRPr lang="pl-PL" sz="2400" dirty="0"/>
          </a:p>
          <a:p>
            <a:pPr algn="ctr"/>
            <a:endParaRPr lang="pl-PL" sz="2400" dirty="0" smtClean="0"/>
          </a:p>
          <a:p>
            <a:pPr algn="ctr"/>
            <a:endParaRPr lang="pl-PL" sz="2400" dirty="0"/>
          </a:p>
          <a:p>
            <a:pPr algn="ctr"/>
            <a:endParaRPr lang="pl-PL" sz="2400" dirty="0"/>
          </a:p>
          <a:p>
            <a:pPr algn="ctr"/>
            <a:r>
              <a:rPr lang="pl-PL" sz="2400" b="1" dirty="0" smtClean="0"/>
              <a:t>Zapraszamy </a:t>
            </a:r>
          </a:p>
          <a:p>
            <a:pPr algn="ctr"/>
            <a:r>
              <a:rPr lang="pl-PL" sz="2400" b="1" dirty="0" smtClean="0"/>
              <a:t>do </a:t>
            </a:r>
          </a:p>
          <a:p>
            <a:pPr algn="ctr"/>
            <a:r>
              <a:rPr lang="pl-PL" sz="2400" b="1" dirty="0" smtClean="0"/>
              <a:t>dyskusji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90291" y="278092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</a:t>
            </a:r>
            <a:r>
              <a:rPr lang="pl-PL" dirty="0" smtClean="0"/>
              <a:t>ystem </a:t>
            </a:r>
            <a:r>
              <a:rPr lang="pl-PL" b="1" dirty="0" smtClean="0"/>
              <a:t>E</a:t>
            </a:r>
            <a:r>
              <a:rPr lang="pl-PL" dirty="0" smtClean="0"/>
              <a:t>lektronicznego </a:t>
            </a:r>
            <a:r>
              <a:rPr lang="pl-PL" b="1" dirty="0" smtClean="0"/>
              <a:t>O</a:t>
            </a:r>
            <a:r>
              <a:rPr lang="pl-PL" dirty="0" smtClean="0"/>
              <a:t>biegu </a:t>
            </a:r>
            <a:r>
              <a:rPr lang="pl-PL" b="1" dirty="0" smtClean="0"/>
              <a:t>D</a:t>
            </a:r>
            <a:r>
              <a:rPr lang="pl-PL" dirty="0" smtClean="0"/>
              <a:t>okumentów realizujący funkcje elektronicznego zarządzania dokumentacją i przebiegiem spraw w Urzędzie.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System powstał jako kolejny moduł ZSI jednak bardzo szybko objął swym oddziaływaniem znacznie większy obszar działalności Urzędu i ewoluował </a:t>
            </a:r>
            <a:br>
              <a:rPr lang="pl-PL" dirty="0" smtClean="0"/>
            </a:br>
            <a:r>
              <a:rPr lang="pl-PL" dirty="0" smtClean="0"/>
              <a:t>do roli autonomicznego systemu informatycznego.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Dziś jest dojrzałym narzędziem obejmującym cały obieg dokumentów w ULC.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ZSI i SEOD posiadają wspólne interfejsy wymiany danych.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923927" y="2054058"/>
            <a:ext cx="991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/>
              <a:t>SEOD</a:t>
            </a:r>
            <a:endParaRPr lang="pl-PL" sz="28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043608" y="126876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Zintegrowany System Informatyczny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851920" y="2708920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259632" y="1196752"/>
            <a:ext cx="64087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Projekt jest </a:t>
            </a:r>
            <a:r>
              <a:rPr lang="pl-PL" sz="2800" b="1" dirty="0" smtClean="0"/>
              <a:t>odpowiedzią na potrzeby:</a:t>
            </a:r>
          </a:p>
          <a:p>
            <a:pPr algn="ctr"/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Klientów urzędu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</a:t>
            </a:r>
            <a:r>
              <a:rPr lang="pl-PL" dirty="0" smtClean="0"/>
              <a:t>spółpracujących </a:t>
            </a:r>
            <a:r>
              <a:rPr lang="pl-PL" dirty="0"/>
              <a:t>z ULC podmiotów gospodarczych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Krajowych agend rządowych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Europejskiej Agencji </a:t>
            </a:r>
            <a:r>
              <a:rPr lang="pl-PL" dirty="0"/>
              <a:t>Bezpieczeństwa Lotniczego– </a:t>
            </a:r>
            <a:r>
              <a:rPr lang="pl-PL" dirty="0" smtClean="0"/>
              <a:t>EASA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Międzynarodowej </a:t>
            </a:r>
            <a:r>
              <a:rPr lang="pl-PL" dirty="0"/>
              <a:t>Organizacji </a:t>
            </a:r>
            <a:r>
              <a:rPr lang="pl-PL" dirty="0" smtClean="0"/>
              <a:t>Lotnictwa </a:t>
            </a:r>
            <a:r>
              <a:rPr lang="pl-PL" dirty="0"/>
              <a:t>Cywilnego - </a:t>
            </a:r>
            <a:r>
              <a:rPr lang="pl-PL" dirty="0" smtClean="0"/>
              <a:t>ICAO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17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104660" y="2132856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brak spójnych i zintegrowanych narzędzi informatycznych wspomagających pracę pracowników Urzędu i optymalizację czasu ich pracy</a:t>
            </a:r>
            <a:r>
              <a:rPr lang="pl-PL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wysokie koszty realizacji zadań </a:t>
            </a:r>
            <a:r>
              <a:rPr lang="pl-PL" dirty="0" err="1"/>
              <a:t>back-office</a:t>
            </a:r>
            <a:r>
              <a:rPr lang="pl-PL" dirty="0"/>
              <a:t> ze względu na wielokrotne wprowadzanie do </a:t>
            </a:r>
            <a:r>
              <a:rPr lang="pl-PL" dirty="0" smtClean="0"/>
              <a:t>wielu systemów </a:t>
            </a:r>
            <a:r>
              <a:rPr lang="pl-PL" dirty="0"/>
              <a:t>tych samych danych oraz konieczność realizacji wielu prac w rozproszonych systemach</a:t>
            </a:r>
            <a:r>
              <a:rPr lang="pl-PL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brak interoperacyjności systemów </a:t>
            </a:r>
            <a:r>
              <a:rPr lang="pl-PL" dirty="0" smtClean="0"/>
              <a:t>informacyjnych;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niewystarczający system bezpieczeństwa przetwarzania i przechowywania danych;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66613" y="1052736"/>
            <a:ext cx="727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 smtClean="0"/>
              <a:t>Stan obecny systemu zdiagnozowane problemy </a:t>
            </a:r>
          </a:p>
          <a:p>
            <a:pPr algn="ctr"/>
            <a:r>
              <a:rPr lang="pl-PL" sz="2800" b="1" dirty="0"/>
              <a:t>n</a:t>
            </a:r>
            <a:r>
              <a:rPr lang="pl-PL" sz="2800" b="1" dirty="0" smtClean="0"/>
              <a:t>a poziomie </a:t>
            </a:r>
            <a:r>
              <a:rPr lang="pl-PL" sz="2800" b="1" dirty="0" err="1" smtClean="0"/>
              <a:t>back-office</a:t>
            </a:r>
            <a:r>
              <a:rPr lang="pl-PL" sz="2800" b="1" dirty="0" smtClean="0"/>
              <a:t> Urzędu: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49288" y="2348880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niska </a:t>
            </a:r>
            <a:r>
              <a:rPr lang="pl-PL" dirty="0"/>
              <a:t>skuteczność nadzoru realizowanych procesów</a:t>
            </a:r>
            <a:r>
              <a:rPr lang="pl-PL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spełnianie wymagań stawianych przez organizacje ICAO, EASA oraz inne organy stanowiące wymagania działalności kontrolnej urzędów lotnictwa</a:t>
            </a:r>
            <a:r>
              <a:rPr lang="pl-PL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stworzenie możliwości do podłączania się organizacji (głównie organów kontrolnych, nadzorujących lotnictwo) do danych odnośnie bezpieczeństwa lotniczego (m.in. baza danych EAMR prowadzona przez EASA).</a:t>
            </a: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66613" y="1052736"/>
            <a:ext cx="727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 smtClean="0"/>
              <a:t>Stan obecny systemu zdiagnozowane problemy </a:t>
            </a:r>
          </a:p>
          <a:p>
            <a:pPr algn="ctr"/>
            <a:r>
              <a:rPr lang="pl-PL" sz="2800" b="1" dirty="0"/>
              <a:t>n</a:t>
            </a:r>
            <a:r>
              <a:rPr lang="pl-PL" sz="2800" b="1" dirty="0" smtClean="0"/>
              <a:t>a poziomie </a:t>
            </a:r>
            <a:r>
              <a:rPr lang="pl-PL" sz="2800" b="1" dirty="0" err="1" smtClean="0"/>
              <a:t>back-office</a:t>
            </a:r>
            <a:r>
              <a:rPr lang="pl-PL" sz="2800" b="1" dirty="0" smtClean="0"/>
              <a:t> Urzędu: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8401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27584" y="1268760"/>
            <a:ext cx="75608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Cel Główny wdrożenia projektu</a:t>
            </a:r>
          </a:p>
          <a:p>
            <a:pPr algn="ctr"/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r>
              <a:rPr lang="pl-PL" sz="2400" dirty="0" smtClean="0"/>
              <a:t>Usprawnienie </a:t>
            </a:r>
            <a:r>
              <a:rPr lang="pl-PL" sz="2400" dirty="0"/>
              <a:t>funkcjonowania ULC poprzez cyfryzację procesów i procedur dotyczących funkcjonowania obszaru </a:t>
            </a:r>
            <a:r>
              <a:rPr lang="pl-PL" sz="2400" dirty="0" err="1"/>
              <a:t>back-office</a:t>
            </a:r>
            <a:r>
              <a:rPr lang="pl-PL" sz="2400" dirty="0"/>
              <a:t> poprzez wdrożenie rozwiązań umożliwiających obsługę dotychczas niezinformatyzowanych obszarów działalności ULC</a:t>
            </a:r>
            <a:r>
              <a:rPr lang="pl-PL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59632" y="8651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Inne cele szczegółowe Projektu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55577" y="1988840"/>
            <a:ext cx="7344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Usprawnienie i skrócenie czasu dostępu do rejestrów</a:t>
            </a:r>
            <a:r>
              <a:rPr lang="pl-PL" dirty="0" smtClean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Optymalizacja elektronicznego przetwarzania dokumentów w Urzędzie</a:t>
            </a:r>
            <a:r>
              <a:rPr lang="pl-PL" dirty="0" smtClean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Automatyzacja </a:t>
            </a:r>
            <a:r>
              <a:rPr lang="pl-PL" dirty="0"/>
              <a:t>wymiany danych pomiędzy pracownikami różnych departamentów ULC; </a:t>
            </a:r>
            <a:endParaRPr lang="pl-PL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Optymalizacja kosztów, wzrost efektywności działania ULC dzięki dostępowi i wymianie danych elektronicznych</a:t>
            </a:r>
            <a:r>
              <a:rPr lang="pl-PL" dirty="0" smtClean="0"/>
              <a:t>;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1636</Words>
  <Application>Microsoft Office PowerPoint</Application>
  <PresentationFormat>Pokaz na ekranie (4:3)</PresentationFormat>
  <Paragraphs>379</Paragraphs>
  <Slides>38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Motyw pakietu Office</vt:lpstr>
      <vt:lpstr>Doskonalenie i rozbudowa Zintegrowanego Systemu Informatycznego ZSI-ULC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Doskonalenie i rozbudowa Zintegrowanego Systemu Informatycznego</dc:title>
  <dc:creator>adaro</dc:creator>
  <cp:lastModifiedBy>Rosiński Adam</cp:lastModifiedBy>
  <cp:revision>165</cp:revision>
  <cp:lastPrinted>2016-12-27T15:39:41Z</cp:lastPrinted>
  <dcterms:created xsi:type="dcterms:W3CDTF">2016-12-25T11:10:11Z</dcterms:created>
  <dcterms:modified xsi:type="dcterms:W3CDTF">2017-11-16T07:03:03Z</dcterms:modified>
</cp:coreProperties>
</file>